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1" r:id="rId1"/>
    <p:sldMasterId id="2147483648" r:id="rId2"/>
    <p:sldMasterId id="2147483665" r:id="rId3"/>
  </p:sldMasterIdLst>
  <p:notesMasterIdLst>
    <p:notesMasterId r:id="rId15"/>
  </p:notesMasterIdLst>
  <p:handoutMasterIdLst>
    <p:handoutMasterId r:id="rId16"/>
  </p:handoutMasterIdLst>
  <p:sldIdLst>
    <p:sldId id="256" r:id="rId4"/>
    <p:sldId id="276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0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/>
        <a:cs typeface="HGP創英角ｺﾞｼｯｸUB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AB0"/>
    <a:srgbClr val="6D9AFB"/>
    <a:srgbClr val="E89C2D"/>
    <a:srgbClr val="E1DB1E"/>
    <a:srgbClr val="26AEFF"/>
    <a:srgbClr val="551C2D"/>
    <a:srgbClr val="2694FF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95" autoAdjust="0"/>
    <p:restoredTop sz="99565" autoAdjust="0"/>
  </p:normalViewPr>
  <p:slideViewPr>
    <p:cSldViewPr>
      <p:cViewPr>
        <p:scale>
          <a:sx n="66" d="100"/>
          <a:sy n="66" d="100"/>
        </p:scale>
        <p:origin x="-109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F8707B-71B7-4215-AB62-751706844754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D4633-A6D8-4F7B-A84C-7238D5779A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4202AA-D952-415C-A651-1CEDE7F3C6A4}" type="datetimeFigureOut">
              <a:rPr lang="ja-JP" altLang="en-US"/>
              <a:pPr>
                <a:defRPr/>
              </a:pPr>
              <a:t>2015/5/18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A00E35-209E-4160-BC64-A45FDD6CDC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39BA6-CA7F-4D1A-BC72-071219F77BC4}" type="slidenum">
              <a:rPr lang="ja-JP" altLang="en-US">
                <a:cs typeface="HGP創英角ｺﾞｼｯｸUB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>
              <a:cs typeface="HGP創英角ｺﾞｼｯｸUB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A62BB-F90B-4D04-BC12-BF1B8B1A4D6D}" type="slidenum">
              <a:rPr lang="ja-JP" altLang="en-US">
                <a:cs typeface="HGP創英角ｺﾞｼｯｸUB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>
              <a:cs typeface="HGP創英角ｺﾞｼｯｸUB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E7455-0310-49E0-A901-75001299D138}" type="slidenum">
              <a:rPr lang="ja-JP" altLang="en-US">
                <a:cs typeface="HGP創英角ｺﾞｼｯｸUB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ja-JP">
              <a:cs typeface="HGP創英角ｺﾞｼｯｸUB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 11"/>
          <p:cNvSpPr>
            <a:spLocks noGrp="1"/>
          </p:cNvSpPr>
          <p:nvPr>
            <p:ph type="body" sz="quarter" idx="14"/>
          </p:nvPr>
        </p:nvSpPr>
        <p:spPr>
          <a:xfrm>
            <a:off x="152525" y="5454807"/>
            <a:ext cx="8892480" cy="57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5"/>
          </p:nvPr>
        </p:nvSpPr>
        <p:spPr>
          <a:xfrm>
            <a:off x="152400" y="5993252"/>
            <a:ext cx="8917111" cy="486290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4"/>
          <p:cNvSpPr/>
          <p:nvPr userDrawn="1"/>
        </p:nvSpPr>
        <p:spPr>
          <a:xfrm>
            <a:off x="0" y="809625"/>
            <a:ext cx="9144000" cy="1155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5" descr="omoshiro.jpg"/>
          <p:cNvPicPr>
            <a:picLocks noChangeAspect="1"/>
          </p:cNvPicPr>
          <p:nvPr userDrawn="1"/>
        </p:nvPicPr>
        <p:blipFill>
          <a:blip r:embed="rId2"/>
          <a:srcRect t="-1823" r="1373"/>
          <a:stretch>
            <a:fillRect/>
          </a:stretch>
        </p:blipFill>
        <p:spPr bwMode="auto">
          <a:xfrm>
            <a:off x="33338" y="373063"/>
            <a:ext cx="4995862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800600" y="6042025"/>
            <a:ext cx="855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2000" b="1" dirty="0" err="1">
                <a:solidFill>
                  <a:srgbClr val="262626"/>
                </a:solidFill>
              </a:rPr>
              <a:t>Danke</a:t>
            </a:r>
            <a:endParaRPr lang="en-US" altLang="ja-JP" sz="2000" b="1" dirty="0">
              <a:solidFill>
                <a:srgbClr val="262626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83275" y="5878513"/>
            <a:ext cx="3152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1600" b="1" dirty="0" err="1"/>
              <a:t>Большое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спасибо</a:t>
            </a:r>
            <a:endParaRPr lang="en-US" altLang="ja-JP" sz="1600" b="1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7586663" y="2670175"/>
            <a:ext cx="8540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2000" b="1" dirty="0">
                <a:solidFill>
                  <a:srgbClr val="262626"/>
                </a:solidFill>
              </a:rPr>
              <a:t>Grazie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5105400" y="5254625"/>
            <a:ext cx="18288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pitchFamily="2" charset="2"/>
              <a:buNone/>
              <a:defRPr/>
            </a:pPr>
            <a:r>
              <a:rPr lang="ar-SA" altLang="ja-JP" sz="3200" b="1">
                <a:solidFill>
                  <a:srgbClr val="262626"/>
                </a:solidFill>
                <a:latin typeface="Arial Black" pitchFamily="34" charset="0"/>
                <a:cs typeface="Arial" charset="0"/>
              </a:rPr>
              <a:t>اشُكْر</a:t>
            </a:r>
            <a:r>
              <a:rPr lang="en-US" altLang="ja-JP" sz="3200">
                <a:solidFill>
                  <a:srgbClr val="262626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5056188" y="4657725"/>
            <a:ext cx="38369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b="1" dirty="0" err="1" smtClean="0">
                <a:solidFill>
                  <a:srgbClr val="262626"/>
                </a:solidFill>
              </a:rPr>
              <a:t>Σας</a:t>
            </a:r>
            <a:r>
              <a:rPr lang="en-US" altLang="ja-JP" b="1" dirty="0" smtClean="0">
                <a:solidFill>
                  <a:srgbClr val="262626"/>
                </a:solidFill>
              </a:rPr>
              <a:t> </a:t>
            </a:r>
            <a:r>
              <a:rPr lang="en-US" altLang="ja-JP" b="1" dirty="0" err="1" smtClean="0">
                <a:solidFill>
                  <a:srgbClr val="262626"/>
                </a:solidFill>
              </a:rPr>
              <a:t>ευχαριστούμε</a:t>
            </a:r>
            <a:endParaRPr lang="en-US" altLang="ja-JP" b="1" dirty="0">
              <a:solidFill>
                <a:srgbClr val="262626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4979988" y="1069975"/>
            <a:ext cx="22574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ea typeface="Arial Unicode MS" pitchFamily="27" charset="0"/>
                <a:cs typeface="Arial Unicode MS" pitchFamily="27" charset="0"/>
              </a:rPr>
              <a:t>감사합니다</a:t>
            </a:r>
            <a:r>
              <a:rPr lang="ja-JP" altLang="en-US" dirty="0">
                <a:solidFill>
                  <a:srgbClr val="FF0000"/>
                </a:solidFill>
                <a:ea typeface="Arial Unicode MS" pitchFamily="27" charset="0"/>
                <a:cs typeface="Arial Unicode MS" pitchFamily="27" charset="0"/>
              </a:rPr>
              <a:t> 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6823075" y="4079875"/>
            <a:ext cx="11684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2000" b="1" dirty="0">
                <a:solidFill>
                  <a:srgbClr val="262626"/>
                </a:solidFill>
              </a:rPr>
              <a:t>Obrigado</a:t>
            </a:r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>
            <a:off x="6767513" y="3162300"/>
            <a:ext cx="10128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ea typeface="ＤＦPOP体" charset="-128"/>
                <a:cs typeface="ＤＦPOP体" charset="-128"/>
              </a:rPr>
              <a:t>谢谢</a:t>
            </a:r>
          </a:p>
        </p:txBody>
      </p:sp>
      <p:sp>
        <p:nvSpPr>
          <p:cNvPr id="12" name="Rectangle 14"/>
          <p:cNvSpPr>
            <a:spLocks noChangeArrowheads="1"/>
          </p:cNvSpPr>
          <p:nvPr userDrawn="1"/>
        </p:nvSpPr>
        <p:spPr bwMode="auto">
          <a:xfrm>
            <a:off x="5484813" y="3679825"/>
            <a:ext cx="147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kumimoji="0" lang="en-US" altLang="ja-JP" sz="2000" b="1">
                <a:solidFill>
                  <a:srgbClr val="262626"/>
                </a:solidFill>
                <a:latin typeface="Arial Black" pitchFamily="34" charset="0"/>
              </a:rPr>
              <a:t>ขอบคุณครับ </a:t>
            </a:r>
          </a:p>
        </p:txBody>
      </p: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>
            <a:off x="5372100" y="1758950"/>
            <a:ext cx="366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dirty="0">
                <a:solidFill>
                  <a:srgbClr val="262626"/>
                </a:solidFill>
              </a:rPr>
              <a:t>ありがとうございました </a:t>
            </a:r>
          </a:p>
        </p:txBody>
      </p:sp>
      <p:sp>
        <p:nvSpPr>
          <p:cNvPr id="14" name="Rectangle 18"/>
          <p:cNvSpPr>
            <a:spLocks noChangeArrowheads="1"/>
          </p:cNvSpPr>
          <p:nvPr userDrawn="1"/>
        </p:nvSpPr>
        <p:spPr bwMode="auto">
          <a:xfrm>
            <a:off x="5484813" y="2695575"/>
            <a:ext cx="163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kumimoji="0" lang="en-US" altLang="ja-JP" sz="2000" b="1">
                <a:solidFill>
                  <a:srgbClr val="262626"/>
                </a:solidFill>
                <a:latin typeface="Arial Black" pitchFamily="34" charset="0"/>
              </a:rPr>
              <a:t>धन्यवाद</a:t>
            </a:r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7710488" y="3481388"/>
            <a:ext cx="561975" cy="307975"/>
            <a:chOff x="5180" y="1929"/>
            <a:chExt cx="354" cy="194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5180" y="1929"/>
              <a:ext cx="354" cy="19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400" b="1">
                  <a:solidFill>
                    <a:srgbClr val="262626"/>
                  </a:solidFill>
                  <a:latin typeface="Times New Roman" pitchFamily="18" charset="0"/>
                </a:rPr>
                <a:t>நன்ற</a:t>
              </a:r>
            </a:p>
          </p:txBody>
        </p:sp>
        <p:sp>
          <p:nvSpPr>
            <p:cNvPr id="17" name="Freeform 21"/>
            <p:cNvSpPr>
              <a:spLocks/>
            </p:cNvSpPr>
            <p:nvPr userDrawn="1"/>
          </p:nvSpPr>
          <p:spPr bwMode="auto">
            <a:xfrm>
              <a:off x="5193" y="1942"/>
              <a:ext cx="57" cy="128"/>
            </a:xfrm>
            <a:custGeom>
              <a:avLst/>
              <a:gdLst>
                <a:gd name="T0" fmla="*/ 1 w 74"/>
                <a:gd name="T1" fmla="*/ 1 h 211"/>
                <a:gd name="T2" fmla="*/ 2 w 74"/>
                <a:gd name="T3" fmla="*/ 1 h 211"/>
                <a:gd name="T4" fmla="*/ 2 w 74"/>
                <a:gd name="T5" fmla="*/ 1 h 211"/>
                <a:gd name="T6" fmla="*/ 2 w 74"/>
                <a:gd name="T7" fmla="*/ 1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" h="211">
                  <a:moveTo>
                    <a:pt x="1" y="83"/>
                  </a:moveTo>
                  <a:cubicBezTo>
                    <a:pt x="4" y="62"/>
                    <a:pt x="0" y="38"/>
                    <a:pt x="10" y="19"/>
                  </a:cubicBezTo>
                  <a:cubicBezTo>
                    <a:pt x="12" y="15"/>
                    <a:pt x="62" y="0"/>
                    <a:pt x="65" y="19"/>
                  </a:cubicBezTo>
                  <a:cubicBezTo>
                    <a:pt x="74" y="82"/>
                    <a:pt x="65" y="147"/>
                    <a:pt x="65" y="211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rgbClr val="262626"/>
                </a:solidFill>
              </a:endParaRPr>
            </a:p>
          </p:txBody>
        </p:sp>
      </p:grpSp>
      <p:sp>
        <p:nvSpPr>
          <p:cNvPr id="18" name="Rectangle 22"/>
          <p:cNvSpPr>
            <a:spLocks noChangeArrowheads="1"/>
          </p:cNvSpPr>
          <p:nvPr userDrawn="1"/>
        </p:nvSpPr>
        <p:spPr bwMode="auto">
          <a:xfrm>
            <a:off x="7421563" y="1174750"/>
            <a:ext cx="13493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2000" b="1" dirty="0" err="1">
                <a:solidFill>
                  <a:srgbClr val="262626"/>
                </a:solidFill>
              </a:rPr>
              <a:t>Cảm</a:t>
            </a:r>
            <a:r>
              <a:rPr lang="en-US" altLang="ja-JP" sz="2000" b="1" dirty="0">
                <a:solidFill>
                  <a:srgbClr val="262626"/>
                </a:solidFill>
              </a:rPr>
              <a:t> </a:t>
            </a:r>
            <a:r>
              <a:rPr lang="en-US" altLang="ja-JP" sz="2000" b="1" dirty="0" err="1">
                <a:solidFill>
                  <a:srgbClr val="262626"/>
                </a:solidFill>
              </a:rPr>
              <a:t>ơn</a:t>
            </a:r>
            <a:endParaRPr lang="en-US" altLang="ja-JP" sz="2000" b="1" dirty="0">
              <a:solidFill>
                <a:srgbClr val="262626"/>
              </a:solidFill>
            </a:endParaRPr>
          </a:p>
        </p:txBody>
      </p:sp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4938713" y="2190750"/>
            <a:ext cx="97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ja-JP" dirty="0" err="1">
                <a:solidFill>
                  <a:srgbClr val="262626"/>
                </a:solidFill>
              </a:rPr>
              <a:t>Dziękuję</a:t>
            </a:r>
            <a:endParaRPr lang="fr-FR" altLang="ja-JP" dirty="0">
              <a:solidFill>
                <a:srgbClr val="262626"/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 userDrawn="1"/>
        </p:nvSpPr>
        <p:spPr bwMode="auto">
          <a:xfrm>
            <a:off x="6705600" y="5254625"/>
            <a:ext cx="24384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2000" b="1" dirty="0">
                <a:solidFill>
                  <a:srgbClr val="262626"/>
                </a:solidFill>
              </a:rPr>
              <a:t>Tack </a:t>
            </a:r>
            <a:r>
              <a:rPr lang="en-US" altLang="ja-JP" sz="2000" b="1" dirty="0" err="1">
                <a:solidFill>
                  <a:srgbClr val="262626"/>
                </a:solidFill>
              </a:rPr>
              <a:t>ska</a:t>
            </a:r>
            <a:r>
              <a:rPr lang="en-US" altLang="ja-JP" sz="2000" b="1" dirty="0">
                <a:solidFill>
                  <a:srgbClr val="262626"/>
                </a:solidFill>
              </a:rPr>
              <a:t> </a:t>
            </a:r>
            <a:r>
              <a:rPr lang="en-US" altLang="ja-JP" sz="2000" b="1" dirty="0" err="1">
                <a:solidFill>
                  <a:srgbClr val="262626"/>
                </a:solidFill>
              </a:rPr>
              <a:t>ni</a:t>
            </a:r>
            <a:r>
              <a:rPr lang="en-US" altLang="ja-JP" sz="2000" b="1" dirty="0">
                <a:solidFill>
                  <a:srgbClr val="262626"/>
                </a:solidFill>
              </a:rPr>
              <a:t> ha</a:t>
            </a:r>
            <a:endParaRPr lang="en-US" altLang="ja-JP" sz="2000" b="1" dirty="0">
              <a:solidFill>
                <a:srgbClr val="262626"/>
              </a:solidFill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1" name="正方形/長方形 41"/>
          <p:cNvSpPr/>
          <p:nvPr userDrawn="1"/>
        </p:nvSpPr>
        <p:spPr>
          <a:xfrm>
            <a:off x="4465638" y="373063"/>
            <a:ext cx="2808287" cy="58578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366FF"/>
              </a:buClr>
              <a:buFont typeface="Wingdings" pitchFamily="27" charset="2"/>
              <a:buNone/>
              <a:defRPr/>
            </a:pPr>
            <a:r>
              <a:rPr lang="en-US" altLang="ja-JP" sz="3500" b="1" dirty="0" smtClean="0">
                <a:solidFill>
                  <a:srgbClr val="262626"/>
                </a:solidFill>
                <a:latin typeface="+mj-lt"/>
                <a:cs typeface="Microsoft Sans Serif"/>
              </a:rPr>
              <a:t>Thank you</a:t>
            </a:r>
            <a:endParaRPr lang="en-US" altLang="ja-JP" sz="3500" b="1" dirty="0">
              <a:solidFill>
                <a:srgbClr val="262626"/>
              </a:solidFill>
              <a:latin typeface="+mj-lt"/>
              <a:cs typeface="Microsoft Sans Serif"/>
            </a:endParaRPr>
          </a:p>
        </p:txBody>
      </p:sp>
      <p:sp>
        <p:nvSpPr>
          <p:cNvPr id="22" name="テキスト ボックス 64"/>
          <p:cNvSpPr txBox="1"/>
          <p:nvPr userDrawn="1"/>
        </p:nvSpPr>
        <p:spPr>
          <a:xfrm>
            <a:off x="5053013" y="3111500"/>
            <a:ext cx="7350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 smtClean="0">
                <a:solidFill>
                  <a:srgbClr val="262626"/>
                </a:solidFill>
              </a:rPr>
              <a:t>Merci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5" descr="end_eng.psd"/>
          <p:cNvPicPr>
            <a:picLocks noChangeAspect="1"/>
          </p:cNvPicPr>
          <p:nvPr userDrawn="1"/>
        </p:nvPicPr>
        <p:blipFill>
          <a:blip r:embed="rId2"/>
          <a:srcRect b="3725"/>
          <a:stretch>
            <a:fillRect/>
          </a:stretch>
        </p:blipFill>
        <p:spPr bwMode="auto">
          <a:xfrm>
            <a:off x="0" y="0"/>
            <a:ext cx="9144000" cy="661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-25400" y="6445250"/>
            <a:ext cx="15827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1pPr>
            <a:lvl2pPr marL="742950" indent="-28575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2pPr>
            <a:lvl3pPr marL="11430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3pPr>
            <a:lvl4pPr marL="16002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4pPr>
            <a:lvl5pPr marL="20574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© 2015</a:t>
            </a:r>
            <a:r>
              <a:rPr lang="ja-JP" altLang="en-US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 </a:t>
            </a: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HORIBA, Ltd. All rights reserved.</a:t>
            </a:r>
          </a:p>
        </p:txBody>
      </p:sp>
      <p:pic>
        <p:nvPicPr>
          <p:cNvPr id="4" name="図 7" descr="Sci_Logo_w.psd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69275" y="87313"/>
            <a:ext cx="865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6"/>
          <p:cNvSpPr txBox="1"/>
          <p:nvPr userDrawn="1"/>
        </p:nvSpPr>
        <p:spPr>
          <a:xfrm>
            <a:off x="8793163" y="6410325"/>
            <a:ext cx="3190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0A61EF6-99FB-4B76-B69A-38E2E51FD5EA}" type="slidenum">
              <a:rPr lang="en-US" sz="8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10" descr="kaisha_image_scientific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44000" cy="661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15" descr="Sci_Logo_w.psd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69275" y="87313"/>
            <a:ext cx="865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9"/>
          <p:cNvSpPr txBox="1">
            <a:spLocks noChangeArrowheads="1"/>
          </p:cNvSpPr>
          <p:nvPr userDrawn="1"/>
        </p:nvSpPr>
        <p:spPr bwMode="auto">
          <a:xfrm>
            <a:off x="-25400" y="6445250"/>
            <a:ext cx="15827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1pPr>
            <a:lvl2pPr marL="742950" indent="-28575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2pPr>
            <a:lvl3pPr marL="11430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3pPr>
            <a:lvl4pPr marL="16002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4pPr>
            <a:lvl5pPr marL="20574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© 2015</a:t>
            </a:r>
            <a:r>
              <a:rPr lang="ja-JP" altLang="en-US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 </a:t>
            </a: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HORIBA, Ltd. All rights reserved.</a:t>
            </a:r>
          </a:p>
        </p:txBody>
      </p:sp>
      <p:sp>
        <p:nvSpPr>
          <p:cNvPr id="11" name="テキスト ボックス 16"/>
          <p:cNvSpPr txBox="1"/>
          <p:nvPr userDrawn="1"/>
        </p:nvSpPr>
        <p:spPr>
          <a:xfrm>
            <a:off x="8793163" y="6410325"/>
            <a:ext cx="3190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A43466C-F23F-4FB4-B651-58C4D9BC17C8}" type="slidenum">
              <a:rPr lang="en-US" sz="8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79208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sz="quarter" idx="13"/>
          </p:nvPr>
        </p:nvSpPr>
        <p:spPr>
          <a:xfrm>
            <a:off x="457200" y="342900"/>
            <a:ext cx="8219256" cy="5334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solidFill>
                  <a:schemeClr val="bg1"/>
                </a:solidFill>
                <a:latin typeface="+mj-lt"/>
                <a:ea typeface="+mj-ea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2" name="テキスト プレースホルダ 8"/>
          <p:cNvSpPr>
            <a:spLocks noGrp="1"/>
          </p:cNvSpPr>
          <p:nvPr>
            <p:ph type="body" sz="quarter" idx="14"/>
          </p:nvPr>
        </p:nvSpPr>
        <p:spPr>
          <a:xfrm>
            <a:off x="457200" y="889000"/>
            <a:ext cx="8219256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+mj-lt"/>
                <a:ea typeface="+mj-ea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3" name="テキスト プレースホルダ 8"/>
          <p:cNvSpPr>
            <a:spLocks noGrp="1"/>
          </p:cNvSpPr>
          <p:nvPr>
            <p:ph type="body" sz="quarter" idx="15"/>
          </p:nvPr>
        </p:nvSpPr>
        <p:spPr>
          <a:xfrm>
            <a:off x="457200" y="1714500"/>
            <a:ext cx="8219256" cy="5334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500">
                <a:solidFill>
                  <a:schemeClr val="bg1"/>
                </a:solidFill>
                <a:latin typeface="+mn-lt"/>
                <a:ea typeface="+mj-ea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4" name="テキスト プレースホルダー 7"/>
          <p:cNvSpPr>
            <a:spLocks noGrp="1"/>
          </p:cNvSpPr>
          <p:nvPr>
            <p:ph type="body" sz="quarter" idx="16"/>
          </p:nvPr>
        </p:nvSpPr>
        <p:spPr>
          <a:xfrm>
            <a:off x="6156325" y="4149080"/>
            <a:ext cx="2519363" cy="360363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3366FF"/>
              </a:buClr>
              <a:buFont typeface="Wingdings" charset="2"/>
              <a:buNone/>
              <a:defRPr>
                <a:latin typeface="+mn-lt"/>
              </a:defRPr>
            </a:lvl1pPr>
            <a:lvl2pPr>
              <a:buFont typeface="Wingdings" charset="2"/>
              <a:buNone/>
              <a:defRPr>
                <a:latin typeface="+mn-lt"/>
              </a:defRPr>
            </a:lvl2pPr>
            <a:lvl3pPr>
              <a:buFont typeface="ヒラギノ角ゴ ProN W3"/>
              <a:buNone/>
              <a:defRPr>
                <a:latin typeface="+mn-lt"/>
              </a:defRPr>
            </a:lvl3pPr>
            <a:lvl4pPr>
              <a:buFont typeface="Wingdings" charset="2"/>
              <a:buNone/>
              <a:defRPr>
                <a:latin typeface="+mn-lt"/>
              </a:defRPr>
            </a:lvl4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 13"/>
          <p:cNvSpPr>
            <a:spLocks noGrp="1"/>
          </p:cNvSpPr>
          <p:nvPr>
            <p:ph type="body" sz="quarter" idx="13"/>
          </p:nvPr>
        </p:nvSpPr>
        <p:spPr>
          <a:xfrm>
            <a:off x="1043608" y="1628775"/>
            <a:ext cx="3240360" cy="43211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3366FF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7" name="テキスト プレースホルダ 13"/>
          <p:cNvSpPr>
            <a:spLocks noGrp="1"/>
          </p:cNvSpPr>
          <p:nvPr>
            <p:ph type="body" sz="quarter" idx="14"/>
          </p:nvPr>
        </p:nvSpPr>
        <p:spPr>
          <a:xfrm>
            <a:off x="4644008" y="1628800"/>
            <a:ext cx="3600946" cy="43211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 8"/>
          <p:cNvSpPr>
            <a:spLocks noGrp="1"/>
          </p:cNvSpPr>
          <p:nvPr>
            <p:ph type="body" sz="quarter" idx="13"/>
          </p:nvPr>
        </p:nvSpPr>
        <p:spPr>
          <a:xfrm>
            <a:off x="755576" y="1412776"/>
            <a:ext cx="2808312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0" name="テキスト プレースホルダ 8"/>
          <p:cNvSpPr>
            <a:spLocks noGrp="1"/>
          </p:cNvSpPr>
          <p:nvPr>
            <p:ph type="body" sz="quarter" idx="14"/>
          </p:nvPr>
        </p:nvSpPr>
        <p:spPr>
          <a:xfrm>
            <a:off x="3707904" y="1412776"/>
            <a:ext cx="4824536" cy="4319587"/>
          </a:xfrm>
          <a:prstGeom prst="rect">
            <a:avLst/>
          </a:prstGeo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1" name="テキスト プレースホルダ 8"/>
          <p:cNvSpPr>
            <a:spLocks noGrp="1"/>
          </p:cNvSpPr>
          <p:nvPr>
            <p:ph type="body" sz="quarter" idx="15"/>
          </p:nvPr>
        </p:nvSpPr>
        <p:spPr>
          <a:xfrm>
            <a:off x="755576" y="6101680"/>
            <a:ext cx="2663825" cy="423664"/>
          </a:xfrm>
          <a:prstGeom prst="rect">
            <a:avLst/>
          </a:prstGeo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 7"/>
          <p:cNvSpPr>
            <a:spLocks noGrp="1"/>
          </p:cNvSpPr>
          <p:nvPr>
            <p:ph type="body" sz="quarter" idx="13"/>
          </p:nvPr>
        </p:nvSpPr>
        <p:spPr>
          <a:xfrm>
            <a:off x="323850" y="1341438"/>
            <a:ext cx="4464050" cy="935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0" name="テキスト プレースホルダ 9"/>
          <p:cNvSpPr>
            <a:spLocks noGrp="1"/>
          </p:cNvSpPr>
          <p:nvPr>
            <p:ph type="body" sz="quarter" idx="14"/>
          </p:nvPr>
        </p:nvSpPr>
        <p:spPr>
          <a:xfrm>
            <a:off x="323850" y="2492375"/>
            <a:ext cx="4464174" cy="374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2" name="図プレースホルダ 11"/>
          <p:cNvSpPr>
            <a:spLocks noGrp="1"/>
          </p:cNvSpPr>
          <p:nvPr>
            <p:ph type="pic" sz="quarter" idx="15"/>
          </p:nvPr>
        </p:nvSpPr>
        <p:spPr>
          <a:xfrm>
            <a:off x="4932363" y="1341439"/>
            <a:ext cx="3887787" cy="230358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14" name="図プレースホルダ 11"/>
          <p:cNvSpPr>
            <a:spLocks noGrp="1"/>
          </p:cNvSpPr>
          <p:nvPr>
            <p:ph type="pic" sz="quarter" idx="16"/>
          </p:nvPr>
        </p:nvSpPr>
        <p:spPr>
          <a:xfrm>
            <a:off x="4932040" y="3933726"/>
            <a:ext cx="3887787" cy="230358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7"/>
          </p:nvPr>
        </p:nvSpPr>
        <p:spPr>
          <a:xfrm>
            <a:off x="6019801" y="3673490"/>
            <a:ext cx="2895600" cy="3597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8" name="テキスト プレースホルダ 15"/>
          <p:cNvSpPr>
            <a:spLocks noGrp="1"/>
          </p:cNvSpPr>
          <p:nvPr>
            <p:ph type="body" sz="quarter" idx="18"/>
          </p:nvPr>
        </p:nvSpPr>
        <p:spPr>
          <a:xfrm>
            <a:off x="6019801" y="6248400"/>
            <a:ext cx="2895600" cy="3597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 7"/>
          <p:cNvSpPr>
            <a:spLocks noGrp="1"/>
          </p:cNvSpPr>
          <p:nvPr>
            <p:ph type="body" sz="quarter" idx="13"/>
          </p:nvPr>
        </p:nvSpPr>
        <p:spPr>
          <a:xfrm>
            <a:off x="323850" y="1341438"/>
            <a:ext cx="8352606" cy="935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0" name="テキスト プレースホルダ 9"/>
          <p:cNvSpPr>
            <a:spLocks noGrp="1"/>
          </p:cNvSpPr>
          <p:nvPr>
            <p:ph type="body" sz="quarter" idx="14"/>
          </p:nvPr>
        </p:nvSpPr>
        <p:spPr>
          <a:xfrm>
            <a:off x="323528" y="2348881"/>
            <a:ext cx="8331374" cy="1512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2" name="図プレースホルダ 11"/>
          <p:cNvSpPr>
            <a:spLocks noGrp="1"/>
          </p:cNvSpPr>
          <p:nvPr>
            <p:ph type="pic" sz="quarter" idx="15"/>
          </p:nvPr>
        </p:nvSpPr>
        <p:spPr>
          <a:xfrm>
            <a:off x="323528" y="3933056"/>
            <a:ext cx="3887787" cy="230358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14" name="図プレースホルダ 11"/>
          <p:cNvSpPr>
            <a:spLocks noGrp="1"/>
          </p:cNvSpPr>
          <p:nvPr>
            <p:ph type="pic" sz="quarter" idx="16"/>
          </p:nvPr>
        </p:nvSpPr>
        <p:spPr>
          <a:xfrm>
            <a:off x="4767403" y="3933726"/>
            <a:ext cx="3887787" cy="2303586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31972" y="212502"/>
            <a:ext cx="8229600" cy="778098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+mj-lt"/>
                <a:ea typeface="+mj-ea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13" name="テキスト プレースホルダ 15"/>
          <p:cNvSpPr>
            <a:spLocks noGrp="1"/>
          </p:cNvSpPr>
          <p:nvPr>
            <p:ph type="body" sz="quarter" idx="17"/>
          </p:nvPr>
        </p:nvSpPr>
        <p:spPr>
          <a:xfrm>
            <a:off x="1371600" y="6172200"/>
            <a:ext cx="2895600" cy="3597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8"/>
          </p:nvPr>
        </p:nvSpPr>
        <p:spPr>
          <a:xfrm>
            <a:off x="5867401" y="6188090"/>
            <a:ext cx="2895600" cy="3597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9" name="スライド番号プレースホルダ 3"/>
          <p:cNvSpPr>
            <a:spLocks noGrp="1"/>
          </p:cNvSpPr>
          <p:nvPr>
            <p:ph type="sldNum" sz="quarter" idx="19"/>
          </p:nvPr>
        </p:nvSpPr>
        <p:spPr>
          <a:xfrm>
            <a:off x="7010400" y="63420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F7B1ED-8BFE-4B05-8F9A-65B1C37F03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7" descr="top_image05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9"/>
          <p:cNvSpPr txBox="1">
            <a:spLocks noChangeArrowheads="1"/>
          </p:cNvSpPr>
          <p:nvPr userDrawn="1"/>
        </p:nvSpPr>
        <p:spPr bwMode="auto">
          <a:xfrm>
            <a:off x="-33338" y="6672263"/>
            <a:ext cx="15827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1pPr>
            <a:lvl2pPr marL="742950" indent="-28575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2pPr>
            <a:lvl3pPr marL="11430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3pPr>
            <a:lvl4pPr marL="16002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4pPr>
            <a:lvl5pPr marL="20574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© 2015</a:t>
            </a:r>
            <a:r>
              <a:rPr lang="ja-JP" altLang="en-US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 </a:t>
            </a:r>
            <a:r>
              <a:rPr lang="en-US" altLang="ja-JP" sz="600" dirty="0" smtClean="0">
                <a:solidFill>
                  <a:schemeClr val="bg1"/>
                </a:solidFill>
                <a:ea typeface="ＭＳ Ｐゴシック" pitchFamily="50" charset="-128"/>
                <a:cs typeface="+mn-cs"/>
              </a:rPr>
              <a:t>HORIBA, Ltd. All rights reserved.</a:t>
            </a: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8793163" y="6580188"/>
            <a:ext cx="3190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E3579E-0BD8-430D-B710-2A00912ACBB6}" type="slidenum">
              <a:rPr lang="en-US" sz="8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HGP創英角ｺﾞｼｯｸUB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HGP創英角ｺﾞｼｯｸUB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HGP創英角ｺﾞｼｯｸUB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HGP創英角ｺﾞｼｯｸUB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9" descr="co_band.psd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6597650"/>
            <a:ext cx="91440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9"/>
          <p:cNvSpPr txBox="1">
            <a:spLocks noChangeArrowheads="1"/>
          </p:cNvSpPr>
          <p:nvPr userDrawn="1"/>
        </p:nvSpPr>
        <p:spPr bwMode="auto">
          <a:xfrm>
            <a:off x="-25400" y="6445250"/>
            <a:ext cx="15827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1pPr>
            <a:lvl2pPr marL="742950" indent="-28575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2pPr>
            <a:lvl3pPr marL="11430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3pPr>
            <a:lvl4pPr marL="16002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4pPr>
            <a:lvl5pPr marL="20574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© 2015</a:t>
            </a:r>
            <a:r>
              <a:rPr lang="ja-JP" altLang="en-US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 </a:t>
            </a:r>
            <a:r>
              <a:rPr lang="en-US" altLang="ja-JP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HORIBA, Ltd. All rights reserved.</a:t>
            </a:r>
          </a:p>
        </p:txBody>
      </p:sp>
      <p:pic>
        <p:nvPicPr>
          <p:cNvPr id="3076" name="図 7" descr="Sci_Logo_b.psd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178800" y="95250"/>
            <a:ext cx="863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7" name="図形グループ 10"/>
          <p:cNvGrpSpPr>
            <a:grpSpLocks/>
          </p:cNvGrpSpPr>
          <p:nvPr userDrawn="1"/>
        </p:nvGrpSpPr>
        <p:grpSpPr bwMode="auto">
          <a:xfrm>
            <a:off x="0" y="963613"/>
            <a:ext cx="9144000" cy="34925"/>
            <a:chOff x="0" y="963611"/>
            <a:chExt cx="9144000" cy="35453"/>
          </a:xfrm>
        </p:grpSpPr>
        <p:cxnSp>
          <p:nvCxnSpPr>
            <p:cNvPr id="12" name="直線コネクタ 11"/>
            <p:cNvCxnSpPr/>
            <p:nvPr userDrawn="1"/>
          </p:nvCxnSpPr>
          <p:spPr>
            <a:xfrm>
              <a:off x="0" y="997476"/>
              <a:ext cx="9144000" cy="1588"/>
            </a:xfrm>
            <a:prstGeom prst="line">
              <a:avLst/>
            </a:prstGeom>
            <a:ln w="9525" cmpd="sng">
              <a:gradFill flip="none" rotWithShape="1">
                <a:gsLst>
                  <a:gs pos="66000">
                    <a:srgbClr val="3366FF"/>
                  </a:gs>
                  <a:gs pos="100000">
                    <a:srgbClr val="FFFFFF"/>
                  </a:gs>
                </a:gsLst>
                <a:lin ang="10800000" scaled="0"/>
                <a:tileRect/>
              </a:gradFill>
              <a:round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 userDrawn="1"/>
          </p:nvCxnSpPr>
          <p:spPr>
            <a:xfrm>
              <a:off x="0" y="963611"/>
              <a:ext cx="9144000" cy="1588"/>
            </a:xfrm>
            <a:prstGeom prst="line">
              <a:avLst/>
            </a:prstGeom>
            <a:ln w="9525" cmpd="sng">
              <a:gradFill flip="none" rotWithShape="1">
                <a:gsLst>
                  <a:gs pos="66000">
                    <a:srgbClr val="3366FF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  <a:round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 userDrawn="1"/>
        </p:nvSpPr>
        <p:spPr>
          <a:xfrm>
            <a:off x="8793163" y="6410325"/>
            <a:ext cx="3190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CE4D54-29EB-4203-9336-58999F0B70E8}" type="slidenum">
              <a:rPr lang="en-US" sz="8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57" r:id="rId8"/>
    <p:sldLayoutId id="2147483748" r:id="rId9"/>
    <p:sldLayoutId id="2147483747" r:id="rId10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HGP創英角ｺﾞｼｯｸUB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HGP創英角ｺﾞｼｯｸUB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HGP創英角ｺﾞｼｯｸUB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HGP創英角ｺﾞｼｯｸUB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6" descr="co_band.psd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6597650"/>
            <a:ext cx="91440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9"/>
          <p:cNvSpPr txBox="1">
            <a:spLocks noChangeArrowheads="1"/>
          </p:cNvSpPr>
          <p:nvPr userDrawn="1"/>
        </p:nvSpPr>
        <p:spPr bwMode="auto">
          <a:xfrm>
            <a:off x="-25400" y="6445250"/>
            <a:ext cx="15827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1pPr>
            <a:lvl2pPr marL="742950" indent="-28575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2pPr>
            <a:lvl3pPr marL="11430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3pPr>
            <a:lvl4pPr marL="16002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4pPr>
            <a:lvl5pPr marL="2057400" indent="-228600" algn="l" eaLnBrk="0" hangingPunct="0"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BatangChe" pitchFamily="49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© 2015</a:t>
            </a:r>
            <a:r>
              <a:rPr lang="ja-JP" altLang="en-US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 </a:t>
            </a:r>
            <a:r>
              <a:rPr lang="en-US" altLang="ja-JP" sz="600" dirty="0" smtClean="0">
                <a:solidFill>
                  <a:srgbClr val="595959"/>
                </a:solidFill>
                <a:ea typeface="ＭＳ Ｐゴシック" pitchFamily="50" charset="-128"/>
                <a:cs typeface="+mn-cs"/>
              </a:rPr>
              <a:t>HORIBA, Ltd. All rights reserved.</a:t>
            </a:r>
          </a:p>
        </p:txBody>
      </p:sp>
      <p:pic>
        <p:nvPicPr>
          <p:cNvPr id="14340" name="図 5" descr="Sci_Logo_b.psd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95250"/>
            <a:ext cx="863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 userDrawn="1"/>
        </p:nvSpPr>
        <p:spPr>
          <a:xfrm>
            <a:off x="8793163" y="6410325"/>
            <a:ext cx="3190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2ACB92-391B-400A-AC2B-3A1E9885D425}" type="slidenum">
              <a:rPr lang="en-US" sz="8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5" r:id="rId2"/>
    <p:sldLayoutId id="2147483759" r:id="rId3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HGP創英角ｺﾞｼｯｸUB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Black" pitchFamily="34" charset="0"/>
          <a:ea typeface="HGP創英角ｺﾞｼｯｸUB"/>
          <a:cs typeface="HGP創英角ｺﾞｼｯｸUB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HGP創英角ｺﾞｼｯｸUB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HGP創英角ｺﾞｼｯｸUB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HGP創英角ｺﾞｼｯｸUB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HGP創英角ｺﾞｼｯｸUB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8"/>
          <p:cNvSpPr>
            <a:spLocks noGrp="1"/>
          </p:cNvSpPr>
          <p:nvPr>
            <p:ph type="title"/>
          </p:nvPr>
        </p:nvSpPr>
        <p:spPr bwMode="auto">
          <a:xfrm>
            <a:off x="468313" y="2852738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mtClean="0"/>
              <a:t>Electrode Training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57200" y="342900"/>
            <a:ext cx="8218488" cy="53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ja-JP" smtClean="0"/>
              <a:t>HORIBA Instruments, Inc.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457200" y="889000"/>
            <a:ext cx="8218488" cy="76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ja-JP" smtClean="0"/>
              <a:t>Scientific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/>
          </p:nvPr>
        </p:nvSpPr>
        <p:spPr>
          <a:xfrm>
            <a:off x="457200" y="1714500"/>
            <a:ext cx="8218488" cy="53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ja-JP" smtClean="0"/>
              <a:t>Pamela Millett</a:t>
            </a:r>
          </a:p>
        </p:txBody>
      </p:sp>
      <p:sp>
        <p:nvSpPr>
          <p:cNvPr id="20485" name="テキスト プレースホルダー 12"/>
          <p:cNvSpPr>
            <a:spLocks noGrp="1"/>
          </p:cNvSpPr>
          <p:nvPr>
            <p:ph type="body" sz="quarter" idx="16"/>
          </p:nvPr>
        </p:nvSpPr>
        <p:spPr bwMode="auto">
          <a:xfrm>
            <a:off x="6156325" y="4149725"/>
            <a:ext cx="2519363" cy="36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n-US" altLang="ja-JP" smtClean="0"/>
              <a:t>May 15, 2015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50741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/>
              <a:t>Dissolved Oxygen Electrodes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Galvanic electrode method</a:t>
            </a:r>
          </a:p>
          <a:p>
            <a:r>
              <a:rPr lang="en-US" smtClean="0"/>
              <a:t>Set salinity concentration</a:t>
            </a:r>
          </a:p>
          <a:p>
            <a:r>
              <a:rPr lang="en-US" smtClean="0"/>
              <a:t>Calibrate and measure with gentle stirring of the solutions</a:t>
            </a:r>
          </a:p>
          <a:p>
            <a:r>
              <a:rPr lang="en-US" smtClean="0"/>
              <a:t>Perform zero calibration with 50g/L sodium sulfite solution</a:t>
            </a:r>
          </a:p>
          <a:p>
            <a:r>
              <a:rPr lang="en-US" smtClean="0"/>
              <a:t>Perform span calibration in air saturated water</a:t>
            </a:r>
          </a:p>
          <a:p>
            <a:endParaRPr lang="en-US" smtClean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0"/>
          <p:cNvSpPr>
            <a:spLocks noGrp="1"/>
          </p:cNvSpPr>
          <p:nvPr>
            <p:ph type="title"/>
          </p:nvPr>
        </p:nvSpPr>
        <p:spPr bwMode="auto">
          <a:xfrm>
            <a:off x="131763" y="212725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mtClean="0"/>
              <a:t>pH Electrodes</a:t>
            </a:r>
          </a:p>
        </p:txBody>
      </p:sp>
      <p:sp>
        <p:nvSpPr>
          <p:cNvPr id="22530" name="テキスト プレースホルダ 3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1341438"/>
            <a:ext cx="8893175" cy="48958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z="2800" smtClean="0"/>
              <a:t>What is G, R, T?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z="2400" smtClean="0"/>
              <a:t>G = Glass (the pH sensor)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z="2400" smtClean="0"/>
              <a:t>R = Reference sensor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z="2400" smtClean="0"/>
              <a:t>T = Temperature sensor</a:t>
            </a:r>
          </a:p>
          <a:p>
            <a:pPr lvl="2" eaLnBrk="1" hangingPunct="1"/>
            <a:endParaRPr lang="en-US" altLang="ja-JP" sz="2000" smtClean="0"/>
          </a:p>
          <a:p>
            <a:pPr lvl="2" eaLnBrk="1" hangingPunct="1"/>
            <a:r>
              <a:rPr lang="en-US" altLang="ja-JP" sz="2000" smtClean="0"/>
              <a:t>3 in 1: includes all sensors, G,R &amp; T</a:t>
            </a:r>
          </a:p>
          <a:p>
            <a:pPr lvl="2" eaLnBrk="1" hangingPunct="1"/>
            <a:r>
              <a:rPr lang="en-US" altLang="ja-JP" sz="2000" smtClean="0"/>
              <a:t>Combination Electrodes: include G &amp; R</a:t>
            </a:r>
          </a:p>
          <a:p>
            <a:pPr lvl="2" eaLnBrk="1" hangingPunct="1"/>
            <a:r>
              <a:rPr lang="en-US" altLang="ja-JP" sz="2000" smtClean="0"/>
              <a:t>Glass Electrodes: pH sensor only (G)</a:t>
            </a:r>
          </a:p>
          <a:p>
            <a:pPr lvl="2" eaLnBrk="1" hangingPunct="1"/>
            <a:r>
              <a:rPr lang="en-US" altLang="ja-JP" sz="2000" smtClean="0"/>
              <a:t>Reference Electrodes: reference sensor only (R)</a:t>
            </a:r>
          </a:p>
          <a:p>
            <a:pPr lvl="2" eaLnBrk="1" hangingPunct="1"/>
            <a:r>
              <a:rPr lang="en-US" altLang="ja-JP" sz="2000" smtClean="0"/>
              <a:t>Temperature Electrodes: temperature sensor only (T)</a:t>
            </a:r>
          </a:p>
          <a:p>
            <a:pPr lvl="3" eaLnBrk="1" hangingPunct="1">
              <a:buFont typeface="Wingdings" pitchFamily="2" charset="2"/>
              <a:buNone/>
            </a:pPr>
            <a:endParaRPr lang="ja-JP" altLang="en-US" sz="18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pH Glass Electrode Method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/>
              <a:t>A pH and reference electrode are required to measure pH</a:t>
            </a:r>
          </a:p>
          <a:p>
            <a:r>
              <a:rPr lang="en-US" sz="2800" smtClean="0"/>
              <a:t>The voltage (potential) is measured between the pH and reference sensors</a:t>
            </a:r>
          </a:p>
          <a:p>
            <a:r>
              <a:rPr lang="en-US" sz="2800" smtClean="0"/>
              <a:t>Most of HORIBA’s electrodes are glass electrode</a:t>
            </a:r>
          </a:p>
          <a:p>
            <a:r>
              <a:rPr lang="en-US" sz="2800" smtClean="0"/>
              <a:t>Glass electrode method is the most common and reaches equilibrium quickly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41313"/>
            <a:ext cx="9144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HORIBA pH Buffer Setting Options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964612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Options: NIST, USA or Custom (CUST)</a:t>
            </a:r>
          </a:p>
          <a:p>
            <a:r>
              <a:rPr lang="en-US" smtClean="0"/>
              <a:t>What is NIST?</a:t>
            </a:r>
            <a:r>
              <a:rPr lang="en-US" sz="1800" smtClean="0"/>
              <a:t> </a:t>
            </a:r>
            <a:r>
              <a:rPr lang="en-US" sz="1400" smtClean="0"/>
              <a:t>National Institute of Standards and Technology</a:t>
            </a:r>
            <a:endParaRPr lang="en-US" smtClean="0"/>
          </a:p>
          <a:p>
            <a:r>
              <a:rPr lang="en-US" smtClean="0"/>
              <a:t>NIST Values: </a:t>
            </a:r>
            <a:r>
              <a:rPr lang="en-US" sz="1600" smtClean="0"/>
              <a:t>2=1.679, 4=4.008, 7=6.865, 9=9.180, 12=12.454</a:t>
            </a:r>
            <a:endParaRPr lang="en-US" smtClean="0"/>
          </a:p>
          <a:p>
            <a:r>
              <a:rPr lang="en-US" smtClean="0"/>
              <a:t>USA Values: </a:t>
            </a:r>
            <a:r>
              <a:rPr lang="en-US" sz="1600" smtClean="0"/>
              <a:t>2=2.000, 4=4.000, 7=7.000, 10=10.000, 12=12.000</a:t>
            </a:r>
          </a:p>
          <a:p>
            <a:r>
              <a:rPr lang="en-US" smtClean="0"/>
              <a:t>CUST Values: </a:t>
            </a:r>
            <a:r>
              <a:rPr lang="en-US" sz="1800" smtClean="0"/>
              <a:t>Your choice for up to 5 calibration points</a:t>
            </a:r>
          </a:p>
          <a:p>
            <a:pPr>
              <a:buFont typeface="Arial" charset="0"/>
              <a:buNone/>
            </a:pPr>
            <a:endParaRPr lang="en-US" sz="1400" smtClean="0"/>
          </a:p>
          <a:p>
            <a:endParaRPr lang="en-US" sz="14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smtClean="0"/>
              <a:t>ATC or MTC Temperature Settings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964612" cy="5184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/>
              <a:t>ATC is the default setting</a:t>
            </a:r>
          </a:p>
          <a:p>
            <a:r>
              <a:rPr lang="en-US" sz="2800" smtClean="0"/>
              <a:t>ATC: </a:t>
            </a:r>
            <a:r>
              <a:rPr lang="en-US" sz="2000" smtClean="0"/>
              <a:t>Automatic Temperature Compensation</a:t>
            </a:r>
          </a:p>
          <a:p>
            <a:pPr>
              <a:buFont typeface="Arial" charset="0"/>
              <a:buNone/>
            </a:pPr>
            <a:r>
              <a:rPr lang="en-US" sz="2800" smtClean="0"/>
              <a:t>		</a:t>
            </a:r>
            <a:r>
              <a:rPr lang="en-US" sz="2000" smtClean="0"/>
              <a:t>Can only be used if a temperature sensor is</a:t>
            </a:r>
          </a:p>
          <a:p>
            <a:pPr>
              <a:buFont typeface="Arial" charset="0"/>
              <a:buNone/>
            </a:pPr>
            <a:r>
              <a:rPr lang="en-US" sz="2000" smtClean="0"/>
              <a:t>		included in the electrode (GRT or GR+T)</a:t>
            </a:r>
            <a:endParaRPr lang="en-US" sz="2800" smtClean="0"/>
          </a:p>
          <a:p>
            <a:r>
              <a:rPr lang="en-US" sz="2800" smtClean="0"/>
              <a:t>MTC: </a:t>
            </a:r>
            <a:r>
              <a:rPr lang="en-US" sz="2000" smtClean="0"/>
              <a:t>Manual Temperature Compensation</a:t>
            </a:r>
          </a:p>
          <a:p>
            <a:pPr>
              <a:buFont typeface="Arial" charset="0"/>
              <a:buNone/>
            </a:pPr>
            <a:r>
              <a:rPr lang="en-US" sz="2800" smtClean="0"/>
              <a:t>		</a:t>
            </a:r>
            <a:r>
              <a:rPr lang="en-US" sz="2000" smtClean="0"/>
              <a:t>Temperature is input using an external 	temperature device</a:t>
            </a:r>
          </a:p>
          <a:p>
            <a:pPr>
              <a:buFont typeface="Arial" charset="0"/>
              <a:buNone/>
            </a:pPr>
            <a:r>
              <a:rPr lang="en-US" sz="2800" smtClean="0"/>
              <a:t>		</a:t>
            </a:r>
            <a:r>
              <a:rPr lang="en-US" sz="2000" smtClean="0"/>
              <a:t>Sometimes used when extremely precise 	measurements are required using a constant 	temperature bath</a:t>
            </a:r>
            <a:r>
              <a:rPr lang="en-US" sz="2400" smtClean="0"/>
              <a:t> </a:t>
            </a:r>
            <a:endParaRPr lang="en-US" sz="2800" smtClean="0"/>
          </a:p>
          <a:p>
            <a:r>
              <a:rPr lang="en-US" sz="2400" smtClean="0"/>
              <a:t>Temperature is important for pH measurements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smtClean="0"/>
              <a:t>Semiconductor pH Electrode Method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964612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ISFET: </a:t>
            </a:r>
            <a:r>
              <a:rPr lang="en-US" sz="2400" smtClean="0"/>
              <a:t>Ion Selective Field Effect Transistor</a:t>
            </a:r>
          </a:p>
          <a:p>
            <a:pPr>
              <a:buFont typeface="Arial" charset="0"/>
              <a:buNone/>
            </a:pPr>
            <a:r>
              <a:rPr lang="en-US" sz="2000" smtClean="0"/>
              <a:t>	Sensor does not have glass, popular for food samples</a:t>
            </a:r>
          </a:p>
          <a:p>
            <a:r>
              <a:rPr lang="en-US" smtClean="0"/>
              <a:t>Model 300 Solution: </a:t>
            </a:r>
            <a:r>
              <a:rPr lang="en-US" sz="1600" smtClean="0"/>
              <a:t>Included for the zero adjustment</a:t>
            </a:r>
          </a:p>
          <a:p>
            <a:r>
              <a:rPr lang="en-US" smtClean="0"/>
              <a:t>Preferred for durability</a:t>
            </a:r>
          </a:p>
          <a:p>
            <a:r>
              <a:rPr lang="en-US" smtClean="0"/>
              <a:t>Protect from light: </a:t>
            </a:r>
            <a:r>
              <a:rPr lang="en-US" sz="2400" smtClean="0"/>
              <a:t>Sensor is light sensitive </a:t>
            </a:r>
            <a:endParaRPr lang="en-US" smtClean="0"/>
          </a:p>
          <a:p>
            <a:r>
              <a:rPr lang="en-US" smtClean="0"/>
              <a:t>Principle: </a:t>
            </a:r>
            <a:r>
              <a:rPr lang="en-US" sz="1700" smtClean="0"/>
              <a:t>Current flowing through two electrodes is measured at the “gate” electrode that is in contact with the sample</a:t>
            </a:r>
          </a:p>
          <a:p>
            <a:endParaRPr lang="en-US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Ion Electrodes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Condition the electrodes before use per the instruction manual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Set the valence for the electrode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Only combination ion electrodes can be used with the D-73 meters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combination electrode includes a reference sensor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Combination and ion electrodes with a separate reference electrode can be used with the F model meters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ORP Electrodes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Accurate temperature readings are critical for ORP measurements</a:t>
            </a:r>
          </a:p>
          <a:p>
            <a:pPr>
              <a:lnSpc>
                <a:spcPct val="90000"/>
              </a:lnSpc>
            </a:pPr>
            <a:r>
              <a:rPr lang="en-US" smtClean="0"/>
              <a:t>ORP standards typically have a short shelf life</a:t>
            </a:r>
          </a:p>
          <a:p>
            <a:pPr>
              <a:lnSpc>
                <a:spcPct val="90000"/>
              </a:lnSpc>
            </a:pPr>
            <a:r>
              <a:rPr lang="en-US" smtClean="0"/>
              <a:t>Select a standard that is near the expected sample measurement</a:t>
            </a:r>
          </a:p>
          <a:p>
            <a:pPr>
              <a:lnSpc>
                <a:spcPct val="90000"/>
              </a:lnSpc>
            </a:pPr>
            <a:r>
              <a:rPr lang="en-US" smtClean="0"/>
              <a:t>Standard measurements should be within +/- 15mV. If not replace the Model 300 internal solution.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Conductivity Electrodes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Input the correct cell constant </a:t>
            </a:r>
          </a:p>
          <a:p>
            <a:r>
              <a:rPr lang="en-US" smtClean="0"/>
              <a:t>Input the electrode cell value</a:t>
            </a:r>
          </a:p>
          <a:p>
            <a:r>
              <a:rPr lang="en-US" smtClean="0"/>
              <a:t>Ensure the temperature of the standard solution is accurate</a:t>
            </a:r>
          </a:p>
          <a:p>
            <a:r>
              <a:rPr lang="en-US" smtClean="0"/>
              <a:t>Meter default settings are ATC, 2% temperature compensation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rial Black"/>
        <a:ea typeface="HGP創英角ｺﾞｼｯｸUB"/>
        <a:cs typeface=""/>
      </a:majorFont>
      <a:minorFont>
        <a:latin typeface="Arial Black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rial Black"/>
        <a:ea typeface="HGP創英角ｺﾞｼｯｸUB"/>
        <a:cs typeface=""/>
      </a:majorFont>
      <a:minorFont>
        <a:latin typeface="Arial Black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rial Black"/>
        <a:ea typeface="HGP創英角ｺﾞｼｯｸUB"/>
        <a:cs typeface=""/>
      </a:majorFont>
      <a:minorFont>
        <a:latin typeface="Arial Black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423</Words>
  <Application>Microsoft Office PowerPoint</Application>
  <PresentationFormat>On-screen Show (4:3)</PresentationFormat>
  <Paragraphs>68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Arial</vt:lpstr>
      <vt:lpstr>HGP創英角ｺﾞｼｯｸUB</vt:lpstr>
      <vt:lpstr>Arial Black</vt:lpstr>
      <vt:lpstr>Calibri</vt:lpstr>
      <vt:lpstr>MS PGothic</vt:lpstr>
      <vt:lpstr>Wingdings</vt:lpstr>
      <vt:lpstr>Arial Unicode MS</vt:lpstr>
      <vt:lpstr>ＤＦPOP体</vt:lpstr>
      <vt:lpstr>Times New Roman</vt:lpstr>
      <vt:lpstr>Microsoft Sans Serif</vt:lpstr>
      <vt:lpstr>ヒラギノ角ゴ ProN W3</vt:lpstr>
      <vt:lpstr>3_Office テーマ</vt:lpstr>
      <vt:lpstr>Office テーマ</vt:lpstr>
      <vt:lpstr>1_Office テーマ</vt:lpstr>
      <vt:lpstr>Office テーマ</vt:lpstr>
      <vt:lpstr>Office テーマ</vt:lpstr>
      <vt:lpstr>1_Office テーマ</vt:lpstr>
      <vt:lpstr>1_Office テーマ</vt:lpstr>
      <vt:lpstr>Electrode Training</vt:lpstr>
      <vt:lpstr>pH Electrodes</vt:lpstr>
      <vt:lpstr>pH Glass Electrode Method</vt:lpstr>
      <vt:lpstr>HORIBA pH Buffer Setting Options</vt:lpstr>
      <vt:lpstr>ATC or MTC Temperature Settings</vt:lpstr>
      <vt:lpstr>Semiconductor pH Electrode Method</vt:lpstr>
      <vt:lpstr>Ion Electrodes</vt:lpstr>
      <vt:lpstr>ORP Electrodes</vt:lpstr>
      <vt:lpstr>Conductivity Electrodes</vt:lpstr>
      <vt:lpstr>Dissolved Oxygen Electrodes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13</cp:revision>
  <dcterms:created xsi:type="dcterms:W3CDTF">2015-01-07T08:49:05Z</dcterms:created>
  <dcterms:modified xsi:type="dcterms:W3CDTF">2015-05-18T17:51:50Z</dcterms:modified>
</cp:coreProperties>
</file>